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Varela Round"/>
      <p:regular r:id="rId29"/>
    </p:embeddedFont>
    <p:embeddedFont>
      <p:font typeface="Shadows Into Light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053DC7B-784C-4E27-B1A3-62054DC7EC8B}">
  <a:tblStyle styleId="{4053DC7B-784C-4E27-B1A3-62054DC7EC8B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arelaRou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hadowsInto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RetroPie: bringing simple-to-use arcade and console emulation to the Raspberry Pi with very little fuss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Minecraft Pi: Code in minecraft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360 Camera:  uploads videos directly to youtube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/>
              <a:t>Stream movies to any device around the home without burning through your data cap. Also, safer than streaming illegally online because they can see your IP address.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Procrastination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Bored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Don’t know what do next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Fun Fact: TBA : To be announced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are not alone!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Heard about a friend who made a electronic skate. I thought that was pretty cool.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Another thing I liked was that they were hackable and possibilities were endless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Look around you there are elecronics everywhere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Computer-aided design (CAD)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came across Raspberry Pi and I found the concept of making small computers that I can set up for different purposes irresistible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I’ll bring mine as an exhibit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much bigger than a credit card as you can see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yellow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630650" y="2655750"/>
            <a:ext cx="5882699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027950" y="689775"/>
            <a:ext cx="7088099" cy="91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4" name="Shape 44"/>
          <p:cNvSpPr/>
          <p:nvPr/>
        </p:nvSpPr>
        <p:spPr>
          <a:xfrm>
            <a:off x="3120675" y="1533250"/>
            <a:ext cx="3060325" cy="15325"/>
          </a:xfrm>
          <a:custGeom>
            <a:pathLst>
              <a:path extrusionOk="0" h="613" w="122413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5" name="Shape 45"/>
          <p:cNvSpPr/>
          <p:nvPr/>
        </p:nvSpPr>
        <p:spPr>
          <a:xfrm>
            <a:off x="3068250" y="1577725"/>
            <a:ext cx="3226850" cy="15875"/>
          </a:xfrm>
          <a:custGeom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980400" y="5494075"/>
            <a:ext cx="7183199" cy="692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360"/>
              </a:spcBef>
              <a:buClr>
                <a:srgbClr val="979CB8"/>
              </a:buClr>
              <a:buSzPct val="1000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yellow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gre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magent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gre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1630650" y="2655750"/>
            <a:ext cx="5882699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magent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630650" y="2655750"/>
            <a:ext cx="5882699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1630650" y="2655750"/>
            <a:ext cx="5882699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1650450" y="1830109"/>
            <a:ext cx="58431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650450" y="3505725"/>
            <a:ext cx="58431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979CB8"/>
              </a:buClr>
              <a:buNone/>
              <a:defRPr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979CB8"/>
              </a:buClr>
              <a:buSzPct val="100000"/>
              <a:buNone/>
              <a:defRPr sz="3000">
                <a:solidFill>
                  <a:srgbClr val="979CB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1404600" y="2882400"/>
            <a:ext cx="6334799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rtl="0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buSzPct val="100000"/>
              <a:buFont typeface="Shadows Into Light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21" name="Shape 21"/>
          <p:cNvSpPr txBox="1"/>
          <p:nvPr/>
        </p:nvSpPr>
        <p:spPr>
          <a:xfrm>
            <a:off x="3593400" y="16514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</a:p>
        </p:txBody>
      </p:sp>
      <p:sp>
        <p:nvSpPr>
          <p:cNvPr id="22" name="Shape 22"/>
          <p:cNvSpPr/>
          <p:nvPr/>
        </p:nvSpPr>
        <p:spPr>
          <a:xfrm>
            <a:off x="3950607" y="1571221"/>
            <a:ext cx="1308410" cy="1159078"/>
          </a:xfrm>
          <a:custGeom>
            <a:pathLst>
              <a:path extrusionOk="0" h="52447" w="59251">
                <a:moveTo>
                  <a:pt x="31417" y="954"/>
                </a:moveTo>
                <a:cubicBezTo>
                  <a:pt x="25372" y="536"/>
                  <a:pt x="17283" y="-1744"/>
                  <a:pt x="13340" y="2856"/>
                </a:cubicBezTo>
                <a:cubicBezTo>
                  <a:pt x="3770" y="14019"/>
                  <a:pt x="374" y="37628"/>
                  <a:pt x="11755" y="46938"/>
                </a:cubicBezTo>
                <a:cubicBezTo>
                  <a:pt x="19207" y="53034"/>
                  <a:pt x="30838" y="53180"/>
                  <a:pt x="40297" y="51378"/>
                </a:cubicBezTo>
                <a:cubicBezTo>
                  <a:pt x="46480" y="50199"/>
                  <a:pt x="49933" y="42778"/>
                  <a:pt x="52665" y="37107"/>
                </a:cubicBezTo>
                <a:cubicBezTo>
                  <a:pt x="55247" y="31744"/>
                  <a:pt x="60978" y="25793"/>
                  <a:pt x="58690" y="20299"/>
                </a:cubicBezTo>
                <a:cubicBezTo>
                  <a:pt x="57278" y="16911"/>
                  <a:pt x="53473" y="15077"/>
                  <a:pt x="50445" y="13005"/>
                </a:cubicBezTo>
                <a:cubicBezTo>
                  <a:pt x="41917" y="7170"/>
                  <a:pt x="31006" y="-916"/>
                  <a:pt x="21269" y="2539"/>
                </a:cubicBezTo>
                <a:cubicBezTo>
                  <a:pt x="13737" y="5211"/>
                  <a:pt x="5208" y="9706"/>
                  <a:pt x="2241" y="17127"/>
                </a:cubicBezTo>
                <a:cubicBezTo>
                  <a:pt x="-1024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" name="Shape 23"/>
          <p:cNvSpPr/>
          <p:nvPr/>
        </p:nvSpPr>
        <p:spPr>
          <a:xfrm>
            <a:off x="3874667" y="1485125"/>
            <a:ext cx="1394664" cy="1302551"/>
          </a:xfrm>
          <a:custGeom>
            <a:pathLst>
              <a:path extrusionOk="0" h="58939" w="63157">
                <a:moveTo>
                  <a:pt x="20826" y="0"/>
                </a:moveTo>
                <a:cubicBezTo>
                  <a:pt x="13565" y="0"/>
                  <a:pt x="6296" y="7516"/>
                  <a:pt x="4652" y="14588"/>
                </a:cubicBezTo>
                <a:cubicBezTo>
                  <a:pt x="2363" y="24428"/>
                  <a:pt x="5707" y="35896"/>
                  <a:pt x="11629" y="44082"/>
                </a:cubicBezTo>
                <a:cubicBezTo>
                  <a:pt x="17781" y="52586"/>
                  <a:pt x="29172" y="60332"/>
                  <a:pt x="39537" y="58670"/>
                </a:cubicBezTo>
                <a:cubicBezTo>
                  <a:pt x="49203" y="57119"/>
                  <a:pt x="49748" y="56659"/>
                  <a:pt x="57296" y="50424"/>
                </a:cubicBezTo>
                <a:cubicBezTo>
                  <a:pt x="62555" y="46079"/>
                  <a:pt x="64679" y="36599"/>
                  <a:pt x="61736" y="30445"/>
                </a:cubicBezTo>
                <a:cubicBezTo>
                  <a:pt x="58298" y="23257"/>
                  <a:pt x="56272" y="24643"/>
                  <a:pt x="50954" y="18711"/>
                </a:cubicBezTo>
                <a:cubicBezTo>
                  <a:pt x="47260" y="14590"/>
                  <a:pt x="44103" y="9184"/>
                  <a:pt x="38903" y="7294"/>
                </a:cubicBezTo>
                <a:cubicBezTo>
                  <a:pt x="33438" y="5307"/>
                  <a:pt x="26890" y="5217"/>
                  <a:pt x="21460" y="7294"/>
                </a:cubicBezTo>
                <a:cubicBezTo>
                  <a:pt x="9148" y="12000"/>
                  <a:pt x="-3826" y="29029"/>
                  <a:pt x="1164" y="41228"/>
                </a:cubicBezTo>
                <a:cubicBezTo>
                  <a:pt x="8128" y="58253"/>
                  <a:pt x="49341" y="57602"/>
                  <a:pt x="56345" y="40593"/>
                </a:cubicBezTo>
                <a:cubicBezTo>
                  <a:pt x="58881" y="34431"/>
                  <a:pt x="60566" y="26228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69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1027950" y="689775"/>
            <a:ext cx="7088099" cy="91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1070325" y="1918650"/>
            <a:ext cx="7056299" cy="4082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/>
          <p:nvPr/>
        </p:nvSpPr>
        <p:spPr>
          <a:xfrm>
            <a:off x="3120675" y="1533250"/>
            <a:ext cx="3060325" cy="15325"/>
          </a:xfrm>
          <a:custGeom>
            <a:pathLst>
              <a:path extrusionOk="0" h="613" w="122413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" name="Shape 28"/>
          <p:cNvSpPr/>
          <p:nvPr/>
        </p:nvSpPr>
        <p:spPr>
          <a:xfrm>
            <a:off x="3068250" y="1577725"/>
            <a:ext cx="3226850" cy="15875"/>
          </a:xfrm>
          <a:custGeom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1109975" y="1831450"/>
            <a:ext cx="3266399" cy="411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915550" y="1831450"/>
            <a:ext cx="3155400" cy="411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1027950" y="689775"/>
            <a:ext cx="7088099" cy="91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Shape 33"/>
          <p:cNvSpPr/>
          <p:nvPr/>
        </p:nvSpPr>
        <p:spPr>
          <a:xfrm>
            <a:off x="3120675" y="1533250"/>
            <a:ext cx="3060325" cy="15325"/>
          </a:xfrm>
          <a:custGeom>
            <a:pathLst>
              <a:path extrusionOk="0" h="613" w="122413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" name="Shape 34"/>
          <p:cNvSpPr/>
          <p:nvPr/>
        </p:nvSpPr>
        <p:spPr>
          <a:xfrm>
            <a:off x="3068250" y="1577725"/>
            <a:ext cx="3226850" cy="15875"/>
          </a:xfrm>
          <a:custGeom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1014825" y="1902800"/>
            <a:ext cx="2297399" cy="409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429925" y="1902800"/>
            <a:ext cx="2297399" cy="409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5845025" y="1902800"/>
            <a:ext cx="2297399" cy="409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1027950" y="689775"/>
            <a:ext cx="7088099" cy="910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buClr>
                <a:srgbClr val="979CB8"/>
              </a:buClr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0" name="Shape 40"/>
          <p:cNvSpPr/>
          <p:nvPr/>
        </p:nvSpPr>
        <p:spPr>
          <a:xfrm>
            <a:off x="3120675" y="1533250"/>
            <a:ext cx="3060325" cy="15325"/>
          </a:xfrm>
          <a:custGeom>
            <a:pathLst>
              <a:path extrusionOk="0" h="613" w="122413">
                <a:moveTo>
                  <a:pt x="0" y="317"/>
                </a:moveTo>
                <a:cubicBezTo>
                  <a:pt x="40796" y="1116"/>
                  <a:pt x="81608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" name="Shape 41"/>
          <p:cNvSpPr/>
          <p:nvPr/>
        </p:nvSpPr>
        <p:spPr>
          <a:xfrm>
            <a:off x="3068250" y="1577725"/>
            <a:ext cx="3226850" cy="15875"/>
          </a:xfrm>
          <a:custGeom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8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24550" y="689775"/>
            <a:ext cx="7547699" cy="910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buClr>
                <a:srgbClr val="505670"/>
              </a:buClr>
              <a:buSzPct val="100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70325" y="1918650"/>
            <a:ext cx="7056299" cy="408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505670"/>
              </a:buClr>
              <a:buSzPct val="1000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505670"/>
              </a:buClr>
              <a:buSzPct val="100000"/>
              <a:buFont typeface="Varela Round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05670"/>
              </a:buClr>
              <a:buSzPct val="100000"/>
              <a:buFont typeface="Varela Round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ocialcompare.com/en/review/raspberry-pi-3" TargetMode="External"/><Relationship Id="rId4" Type="http://schemas.openxmlformats.org/officeDocument/2006/relationships/hyperlink" Target="http://socialcompare.com/en/review/raspberry-pi-2" TargetMode="External"/><Relationship Id="rId5" Type="http://schemas.openxmlformats.org/officeDocument/2006/relationships/hyperlink" Target="http://socialcompare.com/en/review/raspberry-pi-ze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1630650" y="2655750"/>
            <a:ext cx="5882699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Genius Hour Project</a:t>
            </a:r>
          </a:p>
        </p:txBody>
      </p:sp>
      <p:sp>
        <p:nvSpPr>
          <p:cNvPr id="58" name="Shape 58"/>
          <p:cNvSpPr/>
          <p:nvPr/>
        </p:nvSpPr>
        <p:spPr>
          <a:xfrm rot="-4140551">
            <a:off x="2545344" y="1556492"/>
            <a:ext cx="402308" cy="1167266"/>
          </a:xfrm>
          <a:custGeom>
            <a:pathLst>
              <a:path extrusionOk="0" h="89819" w="30959">
                <a:moveTo>
                  <a:pt x="0" y="0"/>
                </a:moveTo>
                <a:cubicBezTo>
                  <a:pt x="5134" y="6917"/>
                  <a:pt x="29561" y="26535"/>
                  <a:pt x="30804" y="41505"/>
                </a:cubicBezTo>
                <a:cubicBezTo>
                  <a:pt x="32047" y="56474"/>
                  <a:pt x="11349" y="81766"/>
                  <a:pt x="7458" y="8981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59" name="Shape 59"/>
          <p:cNvSpPr/>
          <p:nvPr/>
        </p:nvSpPr>
        <p:spPr>
          <a:xfrm>
            <a:off x="2496775" y="4255850"/>
            <a:ext cx="3153375" cy="34500"/>
          </a:xfrm>
          <a:custGeom>
            <a:pathLst>
              <a:path extrusionOk="0" h="1380" w="126135">
                <a:moveTo>
                  <a:pt x="0" y="973"/>
                </a:moveTo>
                <a:cubicBezTo>
                  <a:pt x="29074" y="973"/>
                  <a:pt x="58157" y="273"/>
                  <a:pt x="87224" y="973"/>
                </a:cubicBezTo>
                <a:cubicBezTo>
                  <a:pt x="100194" y="1285"/>
                  <a:pt x="113311" y="1974"/>
                  <a:pt x="126135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" name="Shape 60"/>
          <p:cNvSpPr/>
          <p:nvPr/>
        </p:nvSpPr>
        <p:spPr>
          <a:xfrm>
            <a:off x="2423800" y="4303603"/>
            <a:ext cx="3177700" cy="41425"/>
          </a:xfrm>
          <a:custGeom>
            <a:pathLst>
              <a:path extrusionOk="0" h="1657" w="127108">
                <a:moveTo>
                  <a:pt x="0" y="1657"/>
                </a:moveTo>
                <a:cubicBezTo>
                  <a:pt x="42249" y="-1531"/>
                  <a:pt x="84738" y="1008"/>
                  <a:pt x="127108" y="1008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61" name="Shape 61"/>
          <p:cNvCxnSpPr/>
          <p:nvPr/>
        </p:nvCxnSpPr>
        <p:spPr>
          <a:xfrm flipH="1" rot="10800000">
            <a:off x="3927512" y="2011400"/>
            <a:ext cx="291900" cy="54299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62" name="Shape 62"/>
          <p:cNvSpPr/>
          <p:nvPr/>
        </p:nvSpPr>
        <p:spPr>
          <a:xfrm>
            <a:off x="5064442" y="2448191"/>
            <a:ext cx="1345200" cy="1025100"/>
          </a:xfrm>
          <a:custGeom>
            <a:pathLst>
              <a:path extrusionOk="0" h="41004" w="53808">
                <a:moveTo>
                  <a:pt x="33350" y="2267"/>
                </a:moveTo>
                <a:cubicBezTo>
                  <a:pt x="29864" y="1270"/>
                  <a:pt x="26130" y="-694"/>
                  <a:pt x="22650" y="321"/>
                </a:cubicBezTo>
                <a:cubicBezTo>
                  <a:pt x="10876" y="3755"/>
                  <a:pt x="-4822" y="20012"/>
                  <a:pt x="1573" y="30477"/>
                </a:cubicBezTo>
                <a:cubicBezTo>
                  <a:pt x="7821" y="40700"/>
                  <a:pt x="25332" y="42677"/>
                  <a:pt x="36593" y="38583"/>
                </a:cubicBezTo>
                <a:cubicBezTo>
                  <a:pt x="46488" y="34984"/>
                  <a:pt x="56459" y="21658"/>
                  <a:pt x="53130" y="11670"/>
                </a:cubicBezTo>
                <a:cubicBezTo>
                  <a:pt x="49951" y="2136"/>
                  <a:pt x="34186" y="-1055"/>
                  <a:pt x="24595" y="1943"/>
                </a:cubicBezTo>
                <a:cubicBezTo>
                  <a:pt x="14086" y="5228"/>
                  <a:pt x="2158" y="13741"/>
                  <a:pt x="600" y="24641"/>
                </a:cubicBezTo>
                <a:cubicBezTo>
                  <a:pt x="-77" y="29379"/>
                  <a:pt x="2605" y="35236"/>
                  <a:pt x="6761" y="37611"/>
                </a:cubicBezTo>
                <a:cubicBezTo>
                  <a:pt x="15326" y="42504"/>
                  <a:pt x="29292" y="42316"/>
                  <a:pt x="36268" y="35341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1070325" y="1918650"/>
            <a:ext cx="7056300" cy="40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I’m glad you asked. Pretty much anything you want...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Some really cool projects that I found are: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MagicMirror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Minecraft Pi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RetroPie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Plex Media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360 Camera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Jukebox/ Pi MusicBox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FM Radio receiver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Web Server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can you do with it?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499" y="0"/>
            <a:ext cx="51434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idx="1" type="body"/>
          </p:nvPr>
        </p:nvSpPr>
        <p:spPr>
          <a:xfrm>
            <a:off x="792900" y="3080400"/>
            <a:ext cx="3207600" cy="69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rPr lang="en" sz="3600">
                <a:solidFill>
                  <a:srgbClr val="505670"/>
                </a:solidFill>
              </a:rPr>
              <a:t>MagicMirror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792900" y="3080400"/>
            <a:ext cx="3207600" cy="69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  <a:p>
            <a:pPr lvl="0" rtl="0" algn="l">
              <a:spcBef>
                <a:spcPts val="600"/>
              </a:spcBef>
              <a:buNone/>
            </a:pPr>
            <a:r>
              <a:t/>
            </a:r>
            <a:endParaRPr sz="3600">
              <a:solidFill>
                <a:srgbClr val="505670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61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8800"/>
            <a:ext cx="9144000" cy="4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7300"/>
            <a:ext cx="9144000" cy="42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0" y="657049"/>
            <a:ext cx="8295975" cy="56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1027950" y="0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360 Camera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980400" y="5494075"/>
            <a:ext cx="7183200" cy="69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5999"/>
            <a:ext cx="9144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My project in its current state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708225" y="1935000"/>
            <a:ext cx="3327000" cy="409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Complete headless setup (access through remote PC)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Using it as Plex Media Server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Added the option to use external storage as a source for media 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Working on creating a web site to host on my raspberry pi!</a:t>
            </a:r>
          </a:p>
        </p:txBody>
      </p:sp>
      <p:pic>
        <p:nvPicPr>
          <p:cNvPr descr="20161201_203158_HDR.jpg" id="157" name="Shape 157"/>
          <p:cNvPicPr preferRelativeResize="0"/>
          <p:nvPr/>
        </p:nvPicPr>
        <p:blipFill rotWithShape="1">
          <a:blip r:embed="rId3">
            <a:alphaModFix/>
          </a:blip>
          <a:srcRect b="0" l="14158" r="29834" t="0"/>
          <a:stretch/>
        </p:blipFill>
        <p:spPr>
          <a:xfrm>
            <a:off x="1485925" y="2306275"/>
            <a:ext cx="2731800" cy="2731800"/>
          </a:xfrm>
          <a:prstGeom prst="rect">
            <a:avLst/>
          </a:prstGeom>
          <a:noFill/>
          <a:ln cap="flat" cmpd="sng" w="9525">
            <a:solidFill>
              <a:srgbClr val="505670"/>
            </a:solidFill>
            <a:prstDash val="dash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 you need to setup Plex?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070325" y="1918650"/>
            <a:ext cx="7056300" cy="40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 plex account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Plex media server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 That’s it                 Enjoy!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4294967295" type="ctrTitle"/>
          </p:nvPr>
        </p:nvSpPr>
        <p:spPr>
          <a:xfrm>
            <a:off x="1114650" y="1153650"/>
            <a:ext cx="6914700" cy="119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FFD966"/>
                </a:solidFill>
              </a:rPr>
              <a:t>Possibilities of a Media Server at your home</a:t>
            </a:r>
          </a:p>
        </p:txBody>
      </p:sp>
      <p:sp>
        <p:nvSpPr>
          <p:cNvPr id="169" name="Shape 169"/>
          <p:cNvSpPr txBox="1"/>
          <p:nvPr>
            <p:ph idx="4294967295" type="ctrTitle"/>
          </p:nvPr>
        </p:nvSpPr>
        <p:spPr>
          <a:xfrm>
            <a:off x="1114650" y="4161853"/>
            <a:ext cx="6914700" cy="119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D966"/>
                </a:solidFill>
              </a:rPr>
              <a:t>Nerd</a:t>
            </a:r>
          </a:p>
        </p:txBody>
      </p:sp>
      <p:sp>
        <p:nvSpPr>
          <p:cNvPr id="170" name="Shape 170"/>
          <p:cNvSpPr txBox="1"/>
          <p:nvPr>
            <p:ph idx="4294967295" type="subTitle"/>
          </p:nvPr>
        </p:nvSpPr>
        <p:spPr>
          <a:xfrm>
            <a:off x="1114650" y="5350150"/>
            <a:ext cx="6914700" cy="61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</a:p>
        </p:txBody>
      </p:sp>
      <p:sp>
        <p:nvSpPr>
          <p:cNvPr id="171" name="Shape 171"/>
          <p:cNvSpPr txBox="1"/>
          <p:nvPr>
            <p:ph idx="4294967295" type="subTitle"/>
          </p:nvPr>
        </p:nvSpPr>
        <p:spPr>
          <a:xfrm>
            <a:off x="917150" y="2409203"/>
            <a:ext cx="7112100" cy="169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71428"/>
            </a:pPr>
            <a:r>
              <a:rPr lang="en">
                <a:solidFill>
                  <a:srgbClr val="FFFFFF"/>
                </a:solidFill>
              </a:rPr>
              <a:t>Stream movies and TV shows </a:t>
            </a:r>
            <a:r>
              <a:rPr lang="en" sz="1400">
                <a:solidFill>
                  <a:srgbClr val="FFFFFF"/>
                </a:solidFill>
              </a:rPr>
              <a:t>(No Internet needed!)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Stream music </a:t>
            </a:r>
            <a:r>
              <a:rPr lang="en" sz="1400">
                <a:solidFill>
                  <a:schemeClr val="lt1"/>
                </a:solidFill>
              </a:rPr>
              <a:t>(No Internet needed!)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“Fling” photos to TV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Access the media you “own” anywhere </a:t>
            </a:r>
            <a:r>
              <a:rPr lang="en" sz="1400">
                <a:solidFill>
                  <a:schemeClr val="lt1"/>
                </a:solidFill>
              </a:rPr>
              <a:t>(Internet needed)</a:t>
            </a:r>
            <a:r>
              <a:rPr lang="en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72" name="Shape 172"/>
          <p:cNvCxnSpPr/>
          <p:nvPr/>
        </p:nvCxnSpPr>
        <p:spPr>
          <a:xfrm flipH="1">
            <a:off x="5241500" y="4385550"/>
            <a:ext cx="640500" cy="283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 rot="10800000">
            <a:off x="5379325" y="5082825"/>
            <a:ext cx="681000" cy="145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/>
          <p:nvPr/>
        </p:nvCxnSpPr>
        <p:spPr>
          <a:xfrm>
            <a:off x="3644625" y="4304500"/>
            <a:ext cx="251400" cy="2919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75" name="Shape 175"/>
          <p:cNvCxnSpPr/>
          <p:nvPr/>
        </p:nvCxnSpPr>
        <p:spPr>
          <a:xfrm flipH="1" rot="10800000">
            <a:off x="3239300" y="4969225"/>
            <a:ext cx="591900" cy="81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4294967295" type="body"/>
          </p:nvPr>
        </p:nvSpPr>
        <p:spPr>
          <a:xfrm>
            <a:off x="989750" y="852825"/>
            <a:ext cx="6894900" cy="21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Why I like Plex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O</a:t>
            </a:r>
            <a:r>
              <a:rPr b="1"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rg</a:t>
            </a:r>
            <a:r>
              <a:rPr b="1"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anizes all your media </a:t>
            </a:r>
            <a:r>
              <a:rPr b="1" lang="en">
                <a:solidFill>
                  <a:schemeClr val="lt1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beautifully</a:t>
            </a:r>
            <a:r>
              <a:rPr b="1"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, without any storage limit,  adding metadata automatically without storing any data on their server </a:t>
            </a:r>
            <a:r>
              <a:rPr b="1" lang="en" sz="140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(we don’t use pirated content, right?)</a:t>
            </a:r>
            <a:r>
              <a:rPr b="1"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398287" y="3052849"/>
            <a:ext cx="4077828" cy="317463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565773" y="3219906"/>
            <a:ext cx="3742800" cy="23858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775" y="3219900"/>
            <a:ext cx="3742800" cy="23859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ctrTitle"/>
          </p:nvPr>
        </p:nvSpPr>
        <p:spPr>
          <a:xfrm>
            <a:off x="3031774" y="1007025"/>
            <a:ext cx="4961099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9600">
                <a:solidFill>
                  <a:srgbClr val="01ABCF"/>
                </a:solidFill>
              </a:rPr>
              <a:t>Hello!</a:t>
            </a:r>
          </a:p>
        </p:txBody>
      </p:sp>
      <p:sp>
        <p:nvSpPr>
          <p:cNvPr id="68" name="Shape 68"/>
          <p:cNvSpPr txBox="1"/>
          <p:nvPr>
            <p:ph idx="4294967295" type="subTitle"/>
          </p:nvPr>
        </p:nvSpPr>
        <p:spPr>
          <a:xfrm>
            <a:off x="3031774" y="2215750"/>
            <a:ext cx="48711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Shadows Into Light"/>
                <a:ea typeface="Shadows Into Light"/>
                <a:cs typeface="Shadows Into Light"/>
                <a:sym typeface="Shadows Into Light"/>
              </a:rPr>
              <a:t>I am Nikhil Gupta </a:t>
            </a:r>
          </a:p>
        </p:txBody>
      </p:sp>
      <p:sp>
        <p:nvSpPr>
          <p:cNvPr id="69" name="Shape 69"/>
          <p:cNvSpPr txBox="1"/>
          <p:nvPr>
            <p:ph idx="4294967295" type="body"/>
          </p:nvPr>
        </p:nvSpPr>
        <p:spPr>
          <a:xfrm>
            <a:off x="3031838" y="3753250"/>
            <a:ext cx="4961099" cy="209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 am here </a:t>
            </a:r>
            <a:r>
              <a:rPr lang="en"/>
              <a:t>to showcase my 20 Time Project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0" y="1314850"/>
            <a:ext cx="1407299" cy="1407299"/>
          </a:xfrm>
          <a:prstGeom prst="wedgeEllipseCallout">
            <a:avLst>
              <a:gd fmla="val 47110" name="adj1"/>
              <a:gd fmla="val 46541" name="adj2"/>
            </a:avLst>
          </a:prstGeom>
          <a:noFill/>
          <a:ln cap="flat" cmpd="sng" w="9525">
            <a:solidFill>
              <a:srgbClr val="505670"/>
            </a:solidFill>
            <a:prstDash val="dash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3278312" y="1834275"/>
            <a:ext cx="2494500" cy="2121600"/>
          </a:xfrm>
          <a:prstGeom prst="ellipse">
            <a:avLst/>
          </a:prstGeom>
          <a:solidFill>
            <a:srgbClr val="AACF20">
              <a:alpha val="74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Information Overload</a:t>
            </a: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Challenges I faced</a:t>
            </a:r>
          </a:p>
        </p:txBody>
      </p:sp>
      <p:sp>
        <p:nvSpPr>
          <p:cNvPr id="190" name="Shape 190"/>
          <p:cNvSpPr/>
          <p:nvPr/>
        </p:nvSpPr>
        <p:spPr>
          <a:xfrm>
            <a:off x="1027950" y="1834275"/>
            <a:ext cx="2494500" cy="2121600"/>
          </a:xfrm>
          <a:prstGeom prst="ellipse">
            <a:avLst/>
          </a:prstGeom>
          <a:noFill/>
          <a:ln cap="flat" cmpd="sng" w="9525">
            <a:solidFill>
              <a:srgbClr val="01ABC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1ABCF"/>
                </a:solidFill>
                <a:latin typeface="Varela Round"/>
                <a:ea typeface="Varela Round"/>
                <a:cs typeface="Varela Round"/>
                <a:sym typeface="Varela Round"/>
              </a:rPr>
              <a:t>Time</a:t>
            </a:r>
          </a:p>
        </p:txBody>
      </p:sp>
      <p:sp>
        <p:nvSpPr>
          <p:cNvPr id="191" name="Shape 191"/>
          <p:cNvSpPr/>
          <p:nvPr/>
        </p:nvSpPr>
        <p:spPr>
          <a:xfrm>
            <a:off x="5563574" y="1834275"/>
            <a:ext cx="2745300" cy="2121600"/>
          </a:xfrm>
          <a:prstGeom prst="ellipse">
            <a:avLst/>
          </a:prstGeom>
          <a:noFill/>
          <a:ln cap="flat" cmpd="sng" w="9525">
            <a:solidFill>
              <a:srgbClr val="F9AC08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9AC08"/>
                </a:solidFill>
                <a:latin typeface="Varela Round"/>
                <a:ea typeface="Varela Round"/>
                <a:cs typeface="Varela Round"/>
                <a:sym typeface="Varela Round"/>
              </a:rPr>
              <a:t>Lack of Motivation</a:t>
            </a:r>
          </a:p>
        </p:txBody>
      </p:sp>
      <p:sp>
        <p:nvSpPr>
          <p:cNvPr id="192" name="Shape 192"/>
          <p:cNvSpPr/>
          <p:nvPr/>
        </p:nvSpPr>
        <p:spPr>
          <a:xfrm>
            <a:off x="3403312" y="4094725"/>
            <a:ext cx="2494500" cy="2121600"/>
          </a:xfrm>
          <a:prstGeom prst="ellipse">
            <a:avLst/>
          </a:prstGeom>
          <a:solidFill>
            <a:srgbClr val="01CCF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Lack of Direction</a:t>
            </a:r>
          </a:p>
        </p:txBody>
      </p:sp>
      <p:sp>
        <p:nvSpPr>
          <p:cNvPr id="193" name="Shape 193"/>
          <p:cNvSpPr/>
          <p:nvPr/>
        </p:nvSpPr>
        <p:spPr>
          <a:xfrm>
            <a:off x="1152950" y="4094725"/>
            <a:ext cx="2494500" cy="2121600"/>
          </a:xfrm>
          <a:prstGeom prst="ellipse">
            <a:avLst/>
          </a:prstGeom>
          <a:noFill/>
          <a:ln cap="flat" cmpd="sng" w="9525">
            <a:solidFill>
              <a:srgbClr val="01ABC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1ABC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688574" y="4094725"/>
            <a:ext cx="2745300" cy="2121600"/>
          </a:xfrm>
          <a:prstGeom prst="ellipse">
            <a:avLst/>
          </a:prstGeom>
          <a:noFill/>
          <a:ln cap="flat" cmpd="sng" w="9525">
            <a:solidFill>
              <a:srgbClr val="F9AC08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9AC08"/>
                </a:solidFill>
                <a:latin typeface="Varela Round"/>
                <a:ea typeface="Varela Round"/>
                <a:cs typeface="Varela Round"/>
                <a:sym typeface="Varela Round"/>
              </a:rPr>
              <a:t>Boredom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86725" y="4832075"/>
            <a:ext cx="2235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01ABCF"/>
                </a:solidFill>
                <a:latin typeface="Varela Round"/>
                <a:ea typeface="Varela Round"/>
                <a:cs typeface="Varela Round"/>
                <a:sym typeface="Varela Round"/>
              </a:rPr>
              <a:t>Procrastination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Projects on Raspberry Pi</a:t>
            </a:r>
          </a:p>
        </p:txBody>
      </p:sp>
      <p:sp>
        <p:nvSpPr>
          <p:cNvPr id="201" name="Shape 201"/>
          <p:cNvSpPr/>
          <p:nvPr/>
        </p:nvSpPr>
        <p:spPr>
          <a:xfrm>
            <a:off x="1134899" y="2545650"/>
            <a:ext cx="2517600" cy="1766700"/>
          </a:xfrm>
          <a:prstGeom prst="homePlate">
            <a:avLst>
              <a:gd fmla="val 30129" name="adj"/>
            </a:avLst>
          </a:prstGeom>
          <a:solidFill>
            <a:srgbClr val="F9AC08"/>
          </a:solidFill>
          <a:ln cap="flat" cmpd="sng" w="9525">
            <a:solidFill>
              <a:srgbClr val="50567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Full Fledged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Web Server</a:t>
            </a:r>
          </a:p>
        </p:txBody>
      </p:sp>
      <p:sp>
        <p:nvSpPr>
          <p:cNvPr id="202" name="Shape 202"/>
          <p:cNvSpPr/>
          <p:nvPr/>
        </p:nvSpPr>
        <p:spPr>
          <a:xfrm>
            <a:off x="3318246" y="2545650"/>
            <a:ext cx="2566200" cy="1766700"/>
          </a:xfrm>
          <a:prstGeom prst="chevron">
            <a:avLst>
              <a:gd fmla="val 29853" name="adj"/>
            </a:avLst>
          </a:prstGeom>
          <a:solidFill>
            <a:srgbClr val="01ABCF"/>
          </a:solidFill>
          <a:ln cap="flat" cmpd="sng" w="9525">
            <a:solidFill>
              <a:srgbClr val="50567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Remote Control like a TV</a:t>
            </a:r>
          </a:p>
        </p:txBody>
      </p:sp>
      <p:sp>
        <p:nvSpPr>
          <p:cNvPr id="203" name="Shape 203"/>
          <p:cNvSpPr/>
          <p:nvPr/>
        </p:nvSpPr>
        <p:spPr>
          <a:xfrm>
            <a:off x="5550008" y="2545650"/>
            <a:ext cx="2566199" cy="1766700"/>
          </a:xfrm>
          <a:prstGeom prst="chevron">
            <a:avLst>
              <a:gd fmla="val 29853" name="adj"/>
            </a:avLst>
          </a:prstGeom>
          <a:solidFill>
            <a:srgbClr val="AACF20"/>
          </a:solidFill>
          <a:ln cap="flat" cmpd="sng" w="9525">
            <a:solidFill>
              <a:srgbClr val="50567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Safety Camera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4294967295" type="ctrTitle"/>
          </p:nvPr>
        </p:nvSpPr>
        <p:spPr>
          <a:xfrm>
            <a:off x="1451100" y="1882525"/>
            <a:ext cx="6241800" cy="15465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9600"/>
              <a:t>10,000,000</a:t>
            </a:r>
          </a:p>
        </p:txBody>
      </p:sp>
      <p:sp>
        <p:nvSpPr>
          <p:cNvPr id="209" name="Shape 209"/>
          <p:cNvSpPr txBox="1"/>
          <p:nvPr>
            <p:ph idx="4294967295" type="subTitle"/>
          </p:nvPr>
        </p:nvSpPr>
        <p:spPr>
          <a:xfrm>
            <a:off x="1684500" y="3558150"/>
            <a:ext cx="57750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Number of Raspberry Pis sold worldwide</a:t>
            </a:r>
          </a:p>
        </p:txBody>
      </p:sp>
      <p:sp>
        <p:nvSpPr>
          <p:cNvPr id="210" name="Shape 210"/>
          <p:cNvSpPr/>
          <p:nvPr/>
        </p:nvSpPr>
        <p:spPr>
          <a:xfrm>
            <a:off x="2080100" y="1705105"/>
            <a:ext cx="4829425" cy="1715249"/>
          </a:xfrm>
          <a:custGeom>
            <a:pathLst>
              <a:path extrusionOk="0" h="68610" w="193177">
                <a:moveTo>
                  <a:pt x="0" y="9488"/>
                </a:moveTo>
                <a:cubicBezTo>
                  <a:pt x="1258" y="19868"/>
                  <a:pt x="3067" y="30191"/>
                  <a:pt x="3891" y="40616"/>
                </a:cubicBezTo>
                <a:cubicBezTo>
                  <a:pt x="4486" y="48159"/>
                  <a:pt x="181" y="56546"/>
                  <a:pt x="3567" y="63314"/>
                </a:cubicBezTo>
                <a:cubicBezTo>
                  <a:pt x="4873" y="65925"/>
                  <a:pt x="9401" y="63638"/>
                  <a:pt x="12322" y="63638"/>
                </a:cubicBezTo>
                <a:cubicBezTo>
                  <a:pt x="21833" y="63638"/>
                  <a:pt x="31345" y="63484"/>
                  <a:pt x="40856" y="63638"/>
                </a:cubicBezTo>
                <a:cubicBezTo>
                  <a:pt x="63900" y="64009"/>
                  <a:pt x="86875" y="66657"/>
                  <a:pt x="109922" y="66881"/>
                </a:cubicBezTo>
                <a:cubicBezTo>
                  <a:pt x="127331" y="67049"/>
                  <a:pt x="144723" y="68044"/>
                  <a:pt x="162128" y="68502"/>
                </a:cubicBezTo>
                <a:cubicBezTo>
                  <a:pt x="170350" y="68718"/>
                  <a:pt x="178583" y="67997"/>
                  <a:pt x="186771" y="67205"/>
                </a:cubicBezTo>
                <a:cubicBezTo>
                  <a:pt x="188311" y="67055"/>
                  <a:pt x="191161" y="67772"/>
                  <a:pt x="191311" y="66232"/>
                </a:cubicBezTo>
                <a:cubicBezTo>
                  <a:pt x="192716" y="51706"/>
                  <a:pt x="189691" y="37018"/>
                  <a:pt x="190662" y="22458"/>
                </a:cubicBezTo>
                <a:cubicBezTo>
                  <a:pt x="191114" y="15663"/>
                  <a:pt x="196036" y="6211"/>
                  <a:pt x="190662" y="2030"/>
                </a:cubicBezTo>
                <a:cubicBezTo>
                  <a:pt x="185540" y="-1954"/>
                  <a:pt x="177695" y="1381"/>
                  <a:pt x="171207" y="1381"/>
                </a:cubicBezTo>
                <a:cubicBezTo>
                  <a:pt x="155624" y="1381"/>
                  <a:pt x="140081" y="2959"/>
                  <a:pt x="124514" y="3651"/>
                </a:cubicBezTo>
                <a:cubicBezTo>
                  <a:pt x="83458" y="5474"/>
                  <a:pt x="42393" y="7866"/>
                  <a:pt x="1297" y="7866"/>
                </a:cubicBezTo>
              </a:path>
            </a:pathLst>
          </a:custGeom>
          <a:noFill/>
          <a:ln cap="flat" cmpd="sng" w="9525">
            <a:solidFill>
              <a:srgbClr val="50567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1" name="Shape 211"/>
          <p:cNvSpPr/>
          <p:nvPr/>
        </p:nvSpPr>
        <p:spPr>
          <a:xfrm>
            <a:off x="2088200" y="1733025"/>
            <a:ext cx="4894450" cy="1769325"/>
          </a:xfrm>
          <a:custGeom>
            <a:pathLst>
              <a:path extrusionOk="0" h="70773" w="195778">
                <a:moveTo>
                  <a:pt x="2270" y="3507"/>
                </a:moveTo>
                <a:cubicBezTo>
                  <a:pt x="4760" y="17455"/>
                  <a:pt x="5299" y="31884"/>
                  <a:pt x="3891" y="45984"/>
                </a:cubicBezTo>
                <a:cubicBezTo>
                  <a:pt x="3385" y="51043"/>
                  <a:pt x="3633" y="56154"/>
                  <a:pt x="3243" y="61224"/>
                </a:cubicBezTo>
                <a:cubicBezTo>
                  <a:pt x="3118" y="62844"/>
                  <a:pt x="1635" y="65090"/>
                  <a:pt x="2918" y="66088"/>
                </a:cubicBezTo>
                <a:cubicBezTo>
                  <a:pt x="6851" y="69146"/>
                  <a:pt x="12877" y="66552"/>
                  <a:pt x="17834" y="67061"/>
                </a:cubicBezTo>
                <a:cubicBezTo>
                  <a:pt x="22381" y="67527"/>
                  <a:pt x="26883" y="68541"/>
                  <a:pt x="31453" y="68682"/>
                </a:cubicBezTo>
                <a:cubicBezTo>
                  <a:pt x="56843" y="69462"/>
                  <a:pt x="82250" y="69655"/>
                  <a:pt x="107653" y="69655"/>
                </a:cubicBezTo>
                <a:cubicBezTo>
                  <a:pt x="127324" y="69655"/>
                  <a:pt x="146995" y="69655"/>
                  <a:pt x="166667" y="69655"/>
                </a:cubicBezTo>
                <a:cubicBezTo>
                  <a:pt x="175871" y="69655"/>
                  <a:pt x="192100" y="74140"/>
                  <a:pt x="193905" y="65115"/>
                </a:cubicBezTo>
                <a:cubicBezTo>
                  <a:pt x="196534" y="51962"/>
                  <a:pt x="195526" y="38321"/>
                  <a:pt x="195526" y="24908"/>
                </a:cubicBezTo>
                <a:cubicBezTo>
                  <a:pt x="195526" y="19055"/>
                  <a:pt x="194229" y="13250"/>
                  <a:pt x="194229" y="7398"/>
                </a:cubicBezTo>
                <a:cubicBezTo>
                  <a:pt x="194229" y="5104"/>
                  <a:pt x="195533" y="855"/>
                  <a:pt x="193256" y="588"/>
                </a:cubicBezTo>
                <a:cubicBezTo>
                  <a:pt x="171486" y="-1973"/>
                  <a:pt x="149636" y="5100"/>
                  <a:pt x="127757" y="6425"/>
                </a:cubicBezTo>
                <a:cubicBezTo>
                  <a:pt x="85244" y="8999"/>
                  <a:pt x="42524" y="6003"/>
                  <a:pt x="0" y="8371"/>
                </a:cubicBezTo>
              </a:path>
            </a:pathLst>
          </a:custGeom>
          <a:noFill/>
          <a:ln cap="flat" cmpd="sng" w="9525">
            <a:solidFill>
              <a:srgbClr val="50567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1669950" y="1332700"/>
            <a:ext cx="5804100" cy="73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EA3A68"/>
                </a:solidFill>
              </a:rPr>
              <a:t>Thanks!</a:t>
            </a:r>
          </a:p>
        </p:txBody>
      </p:sp>
      <p:sp>
        <p:nvSpPr>
          <p:cNvPr id="217" name="Shape 217"/>
          <p:cNvSpPr txBox="1"/>
          <p:nvPr>
            <p:ph idx="4294967295" type="subTitle"/>
          </p:nvPr>
        </p:nvSpPr>
        <p:spPr>
          <a:xfrm>
            <a:off x="1177800" y="2948587"/>
            <a:ext cx="67884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Any questions?</a:t>
            </a:r>
          </a:p>
        </p:txBody>
      </p:sp>
      <p:sp>
        <p:nvSpPr>
          <p:cNvPr id="218" name="Shape 218"/>
          <p:cNvSpPr/>
          <p:nvPr/>
        </p:nvSpPr>
        <p:spPr>
          <a:xfrm>
            <a:off x="2076850" y="2456224"/>
            <a:ext cx="4748538" cy="1896499"/>
          </a:xfrm>
          <a:custGeom>
            <a:pathLst>
              <a:path extrusionOk="0" h="66288" w="163180">
                <a:moveTo>
                  <a:pt x="90243" y="4462"/>
                </a:moveTo>
                <a:cubicBezTo>
                  <a:pt x="83153" y="411"/>
                  <a:pt x="74073" y="1064"/>
                  <a:pt x="65923" y="1544"/>
                </a:cubicBezTo>
                <a:cubicBezTo>
                  <a:pt x="51317" y="2403"/>
                  <a:pt x="36068" y="4456"/>
                  <a:pt x="23122" y="11271"/>
                </a:cubicBezTo>
                <a:cubicBezTo>
                  <a:pt x="13017" y="16589"/>
                  <a:pt x="6735" y="34519"/>
                  <a:pt x="13070" y="44021"/>
                </a:cubicBezTo>
                <a:cubicBezTo>
                  <a:pt x="21835" y="57167"/>
                  <a:pt x="41794" y="58763"/>
                  <a:pt x="57493" y="60558"/>
                </a:cubicBezTo>
                <a:cubicBezTo>
                  <a:pt x="73278" y="62362"/>
                  <a:pt x="89298" y="61843"/>
                  <a:pt x="105158" y="60882"/>
                </a:cubicBezTo>
                <a:cubicBezTo>
                  <a:pt x="125659" y="59638"/>
                  <a:pt x="157481" y="50275"/>
                  <a:pt x="158336" y="29754"/>
                </a:cubicBezTo>
                <a:cubicBezTo>
                  <a:pt x="158619" y="22933"/>
                  <a:pt x="156399" y="13869"/>
                  <a:pt x="150230" y="10947"/>
                </a:cubicBezTo>
                <a:cubicBezTo>
                  <a:pt x="140016" y="6108"/>
                  <a:pt x="128254" y="5622"/>
                  <a:pt x="117156" y="3489"/>
                </a:cubicBezTo>
                <a:cubicBezTo>
                  <a:pt x="107058" y="1547"/>
                  <a:pt x="96605" y="2637"/>
                  <a:pt x="86352" y="1868"/>
                </a:cubicBezTo>
                <a:cubicBezTo>
                  <a:pt x="69537" y="606"/>
                  <a:pt x="52188" y="-1639"/>
                  <a:pt x="35768" y="2192"/>
                </a:cubicBezTo>
                <a:cubicBezTo>
                  <a:pt x="28377" y="3916"/>
                  <a:pt x="20506" y="5025"/>
                  <a:pt x="14043" y="9002"/>
                </a:cubicBezTo>
                <a:cubicBezTo>
                  <a:pt x="5849" y="14043"/>
                  <a:pt x="-2454" y="25546"/>
                  <a:pt x="748" y="34618"/>
                </a:cubicBezTo>
                <a:cubicBezTo>
                  <a:pt x="8217" y="55774"/>
                  <a:pt x="39445" y="60369"/>
                  <a:pt x="61708" y="63152"/>
                </a:cubicBezTo>
                <a:cubicBezTo>
                  <a:pt x="92043" y="66943"/>
                  <a:pt x="130197" y="71091"/>
                  <a:pt x="152500" y="50182"/>
                </a:cubicBezTo>
                <a:cubicBezTo>
                  <a:pt x="161822" y="41441"/>
                  <a:pt x="168060" y="20138"/>
                  <a:pt x="158012" y="12244"/>
                </a:cubicBezTo>
                <a:cubicBezTo>
                  <a:pt x="155373" y="10170"/>
                  <a:pt x="151539" y="10463"/>
                  <a:pt x="148284" y="9650"/>
                </a:cubicBezTo>
                <a:cubicBezTo>
                  <a:pt x="134410" y="6181"/>
                  <a:pt x="119783" y="6732"/>
                  <a:pt x="105483" y="6732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219" name="Shape 219"/>
          <p:cNvCxnSpPr/>
          <p:nvPr/>
        </p:nvCxnSpPr>
        <p:spPr>
          <a:xfrm flipH="1">
            <a:off x="6023075" y="2253575"/>
            <a:ext cx="810600" cy="705300"/>
          </a:xfrm>
          <a:prstGeom prst="straightConnector1">
            <a:avLst/>
          </a:prstGeom>
          <a:noFill/>
          <a:ln cap="flat" cmpd="sng" w="9525">
            <a:solidFill>
              <a:srgbClr val="979CB8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/>
          <p:nvPr/>
        </p:nvCxnSpPr>
        <p:spPr>
          <a:xfrm>
            <a:off x="3380350" y="2302225"/>
            <a:ext cx="219000" cy="559200"/>
          </a:xfrm>
          <a:prstGeom prst="straightConnector1">
            <a:avLst/>
          </a:prstGeom>
          <a:noFill/>
          <a:ln cap="flat" cmpd="sng" w="9525">
            <a:solidFill>
              <a:srgbClr val="979CB8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21" name="Shape 221"/>
          <p:cNvCxnSpPr/>
          <p:nvPr/>
        </p:nvCxnSpPr>
        <p:spPr>
          <a:xfrm flipH="1" rot="10800000">
            <a:off x="2350850" y="3858550"/>
            <a:ext cx="826800" cy="648600"/>
          </a:xfrm>
          <a:prstGeom prst="straightConnector1">
            <a:avLst/>
          </a:prstGeom>
          <a:noFill/>
          <a:ln cap="flat" cmpd="sng" w="9525">
            <a:solidFill>
              <a:srgbClr val="979CB8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 rot="10800000">
            <a:off x="5406800" y="3850500"/>
            <a:ext cx="178500" cy="713400"/>
          </a:xfrm>
          <a:prstGeom prst="straightConnector1">
            <a:avLst/>
          </a:prstGeom>
          <a:noFill/>
          <a:ln cap="flat" cmpd="sng" w="9525">
            <a:solidFill>
              <a:srgbClr val="979CB8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/>
          <p:nvPr/>
        </p:nvCxnSpPr>
        <p:spPr>
          <a:xfrm rot="10800000">
            <a:off x="5707050" y="3793625"/>
            <a:ext cx="186300" cy="170400"/>
          </a:xfrm>
          <a:prstGeom prst="straightConnector1">
            <a:avLst/>
          </a:prstGeom>
          <a:noFill/>
          <a:ln cap="flat" cmpd="sng" w="9525">
            <a:solidFill>
              <a:srgbClr val="979CB8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1650450" y="1830109"/>
            <a:ext cx="58431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How did I start?</a:t>
            </a:r>
          </a:p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1650450" y="3505725"/>
            <a:ext cx="58431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-Intrigued by electronics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1404600" y="2882400"/>
            <a:ext cx="6334799" cy="109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“Electronics have made our lives infinitely easier and wonderfully convenient” </a:t>
            </a:r>
          </a:p>
          <a:p>
            <a:pPr indent="0" lvl="0" marL="3200400">
              <a:spcBef>
                <a:spcPts val="0"/>
              </a:spcBef>
              <a:buNone/>
            </a:pPr>
            <a:r>
              <a:rPr lang="en" sz="2400"/>
              <a:t>-Me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027950" y="689775"/>
            <a:ext cx="7088100" cy="910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What I did for my first 4 weeks?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070325" y="1918650"/>
            <a:ext cx="7056300" cy="176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Researched about </a:t>
            </a:r>
            <a:r>
              <a:rPr lang="en"/>
              <a:t>Auto</a:t>
            </a:r>
            <a:r>
              <a:rPr lang="en"/>
              <a:t>CAD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Circuits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Development cycle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Some more circuits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00" y="3779650"/>
            <a:ext cx="2382097" cy="2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450" y="3734099"/>
            <a:ext cx="3853950" cy="24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7377100" y="3406200"/>
            <a:ext cx="1002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/>
              <a:t>“Snap Circuits”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.jpg" id="95" name="Shape 9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6" name="Shape 96"/>
          <p:cNvSpPr/>
          <p:nvPr/>
        </p:nvSpPr>
        <p:spPr>
          <a:xfrm>
            <a:off x="213475" y="242325"/>
            <a:ext cx="3302100" cy="1415400"/>
          </a:xfrm>
          <a:prstGeom prst="wedgeEllipseCallout">
            <a:avLst>
              <a:gd fmla="val 0" name="adj1"/>
              <a:gd fmla="val 59798" name="adj2"/>
            </a:avLst>
          </a:prstGeom>
          <a:solidFill>
            <a:srgbClr val="FFFFFF">
              <a:alpha val="79230"/>
            </a:srgbClr>
          </a:solidFill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01ABC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01ABC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How I felt after that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4294967295" type="ctrTitle"/>
          </p:nvPr>
        </p:nvSpPr>
        <p:spPr>
          <a:xfrm>
            <a:off x="685800" y="3571998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EA3A68"/>
                </a:solidFill>
              </a:rPr>
              <a:t>Raspberry Pi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937" y="1051650"/>
            <a:ext cx="2152133" cy="272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Shape 112"/>
          <p:cNvGraphicFramePr/>
          <p:nvPr/>
        </p:nvGraphicFramePr>
        <p:xfrm>
          <a:off x="-7000" y="11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{4053DC7B-784C-4E27-B1A3-62054DC7EC8B}</a:tableStyleId>
              </a:tblPr>
              <a:tblGrid>
                <a:gridCol w="3042550"/>
                <a:gridCol w="1651350"/>
                <a:gridCol w="1651350"/>
                <a:gridCol w="2827650"/>
              </a:tblGrid>
              <a:tr h="389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19050" marL="19050" anchor="b"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 u="sng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  <a:hlinkClick r:id="rId3"/>
                        </a:rPr>
                        <a:t>Raspberry Pi 3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 u="sng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  <a:hlinkClick r:id="rId4"/>
                        </a:rPr>
                        <a:t>Raspberry Pi 2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 u="sng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  <a:hlinkClick r:id="rId5"/>
                        </a:rPr>
                        <a:t>Raspberry Pi Zero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Release date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2016 Feb 29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2015 Feb 1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2015 Nov 30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38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</a:rPr>
                        <a:t>Product details</a:t>
                      </a:r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Price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US$35.00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US$35.00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US$5.00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38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</a:rPr>
                        <a:t>SOC</a:t>
                      </a:r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Core Type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Cortex-A53 64-bit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Cortex-A7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ARM1176JZF-S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No. Of Cores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GPU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VideoCore IV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VideoCore IV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VideoCore IV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CPU Clock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1.2 GHz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900 MHz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1 GHz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5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RAM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1 GB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1 GB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512 MB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38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</a:rPr>
                        <a:t>Wired Connectivity</a:t>
                      </a:r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USB Ports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4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4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micro + micro OTG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Ethernet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10/100M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5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SATA Ports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HDMI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mini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9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Analog Video Out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shared with audio jack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shared with audio jack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via unpopulated pin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Analog Audio Out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-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HDMI audio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5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Analog Audio In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35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LCD Panel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9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Camera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latest version include a camera connector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SD/MMC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microSD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microSD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microSD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3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D97009"/>
                          </a:solidFill>
                          <a:highlight>
                            <a:srgbClr val="FFFFFF"/>
                          </a:highlight>
                        </a:rPr>
                        <a:t>Wireless Connectivity (On-Board)</a:t>
                      </a:r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23825" marB="19050" marR="457200" marL="152400"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Wi-Fi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802.11n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AFAFA"/>
                    </a:solidFill>
                  </a:tcPr>
                </a:tc>
              </a:tr>
              <a:tr h="246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Bluetooth®</a:t>
                      </a:r>
                    </a:p>
                  </a:txBody>
                  <a:tcPr marT="19050" marB="19050" marR="457200" marL="15240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Yes</a:t>
                      </a:r>
                      <a:r>
                        <a:rPr b="1" lang="en" sz="9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 4.1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636B75"/>
                          </a:solidFill>
                          <a:highlight>
                            <a:srgbClr val="FFFFFF"/>
                          </a:highlight>
                        </a:rPr>
                        <a:t>No</a:t>
                      </a:r>
                    </a:p>
                  </a:txBody>
                  <a:tcPr marT="19050" marB="19050" marR="19050" marL="19050">
                    <a:lnL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DCDED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